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6858000" cy="9907588"/>
  <p:notesSz cx="6865938" cy="95408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715"/>
  </p:normalViewPr>
  <p:slideViewPr>
    <p:cSldViewPr snapToGrid="0" snapToObjects="1">
      <p:cViewPr varScale="1">
        <p:scale>
          <a:sx n="60" d="100"/>
          <a:sy n="60" d="100"/>
        </p:scale>
        <p:origin x="2674" y="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ysein Alijaj" userId="f1a7f96912681b12" providerId="LiveId" clId="{FEAEC503-F592-4368-B74A-917674E2D836}"/>
    <pc:docChg chg="undo custSel modSld">
      <pc:chgData name="Hysein Alijaj" userId="f1a7f96912681b12" providerId="LiveId" clId="{FEAEC503-F592-4368-B74A-917674E2D836}" dt="2021-03-31T08:59:42.532" v="256" actId="20577"/>
      <pc:docMkLst>
        <pc:docMk/>
      </pc:docMkLst>
      <pc:sldChg chg="addSp modSp mod">
        <pc:chgData name="Hysein Alijaj" userId="f1a7f96912681b12" providerId="LiveId" clId="{FEAEC503-F592-4368-B74A-917674E2D836}" dt="2021-03-31T08:52:52.693" v="168" actId="20577"/>
        <pc:sldMkLst>
          <pc:docMk/>
          <pc:sldMk cId="1185005816" sldId="260"/>
        </pc:sldMkLst>
        <pc:spChg chg="mod">
          <ac:chgData name="Hysein Alijaj" userId="f1a7f96912681b12" providerId="LiveId" clId="{FEAEC503-F592-4368-B74A-917674E2D836}" dt="2021-03-31T08:52:52.693" v="168" actId="20577"/>
          <ac:spMkLst>
            <pc:docMk/>
            <pc:sldMk cId="1185005816" sldId="260"/>
            <ac:spMk id="12" creationId="{00000000-0000-0000-0000-000000000000}"/>
          </ac:spMkLst>
        </pc:spChg>
        <pc:spChg chg="mod">
          <ac:chgData name="Hysein Alijaj" userId="f1a7f96912681b12" providerId="LiveId" clId="{FEAEC503-F592-4368-B74A-917674E2D836}" dt="2021-03-31T08:50:19.763" v="33" actId="1076"/>
          <ac:spMkLst>
            <pc:docMk/>
            <pc:sldMk cId="1185005816" sldId="260"/>
            <ac:spMk id="21" creationId="{00000000-0000-0000-0000-000000000000}"/>
          </ac:spMkLst>
        </pc:spChg>
        <pc:spChg chg="add mod">
          <ac:chgData name="Hysein Alijaj" userId="f1a7f96912681b12" providerId="LiveId" clId="{FEAEC503-F592-4368-B74A-917674E2D836}" dt="2021-03-31T08:50:19.096" v="32" actId="1076"/>
          <ac:spMkLst>
            <pc:docMk/>
            <pc:sldMk cId="1185005816" sldId="260"/>
            <ac:spMk id="52" creationId="{D3BA98E4-2513-418E-B8B9-15C36AC31962}"/>
          </ac:spMkLst>
        </pc:spChg>
      </pc:sldChg>
      <pc:sldChg chg="modSp mod">
        <pc:chgData name="Hysein Alijaj" userId="f1a7f96912681b12" providerId="LiveId" clId="{FEAEC503-F592-4368-B74A-917674E2D836}" dt="2021-03-31T08:59:42.532" v="256" actId="20577"/>
        <pc:sldMkLst>
          <pc:docMk/>
          <pc:sldMk cId="1124784006" sldId="262"/>
        </pc:sldMkLst>
        <pc:spChg chg="mod">
          <ac:chgData name="Hysein Alijaj" userId="f1a7f96912681b12" providerId="LiveId" clId="{FEAEC503-F592-4368-B74A-917674E2D836}" dt="2021-03-31T08:59:42.532" v="256" actId="20577"/>
          <ac:spMkLst>
            <pc:docMk/>
            <pc:sldMk cId="1124784006" sldId="262"/>
            <ac:spMk id="12" creationId="{00000000-0000-0000-0000-000000000000}"/>
          </ac:spMkLst>
        </pc:spChg>
      </pc:sldChg>
      <pc:sldChg chg="modSp mod">
        <pc:chgData name="Hysein Alijaj" userId="f1a7f96912681b12" providerId="LiveId" clId="{FEAEC503-F592-4368-B74A-917674E2D836}" dt="2021-03-31T08:54:18.876" v="189" actId="20577"/>
        <pc:sldMkLst>
          <pc:docMk/>
          <pc:sldMk cId="957577707" sldId="266"/>
        </pc:sldMkLst>
        <pc:spChg chg="mod">
          <ac:chgData name="Hysein Alijaj" userId="f1a7f96912681b12" providerId="LiveId" clId="{FEAEC503-F592-4368-B74A-917674E2D836}" dt="2021-03-31T08:54:18.876" v="189" actId="20577"/>
          <ac:spMkLst>
            <pc:docMk/>
            <pc:sldMk cId="957577707" sldId="266"/>
            <ac:spMk id="25" creationId="{00000000-0000-0000-0000-000000000000}"/>
          </ac:spMkLst>
        </pc:spChg>
      </pc:sldChg>
    </pc:docChg>
  </pc:docChgLst>
  <pc:docChgLst>
    <pc:chgData name="Hysein Alijaj" userId="f1a7f96912681b12" providerId="LiveId" clId="{6EB12857-2F79-4208-BA26-C61D67E31858}"/>
    <pc:docChg chg="modSld">
      <pc:chgData name="Hysein Alijaj" userId="f1a7f96912681b12" providerId="LiveId" clId="{6EB12857-2F79-4208-BA26-C61D67E31858}" dt="2022-01-04T13:11:17.068" v="2" actId="20577"/>
      <pc:docMkLst>
        <pc:docMk/>
      </pc:docMkLst>
      <pc:sldChg chg="modSp mod">
        <pc:chgData name="Hysein Alijaj" userId="f1a7f96912681b12" providerId="LiveId" clId="{6EB12857-2F79-4208-BA26-C61D67E31858}" dt="2022-01-04T13:11:17.068" v="2" actId="20577"/>
        <pc:sldMkLst>
          <pc:docMk/>
          <pc:sldMk cId="1185005816" sldId="260"/>
        </pc:sldMkLst>
        <pc:spChg chg="mod">
          <ac:chgData name="Hysein Alijaj" userId="f1a7f96912681b12" providerId="LiveId" clId="{6EB12857-2F79-4208-BA26-C61D67E31858}" dt="2022-01-04T13:11:17.068" v="2" actId="20577"/>
          <ac:spMkLst>
            <pc:docMk/>
            <pc:sldMk cId="1185005816" sldId="260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63A3-8BCB-E943-B68D-D096BB3A157E}" type="datetimeFigureOut">
              <a:rPr lang="de-DE" smtClean="0"/>
              <a:t>04.01.2022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7EBF8-1B38-B340-825D-06E8B2D419C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645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fo@herzobar.de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g"/><Relationship Id="rId5" Type="http://schemas.openxmlformats.org/officeDocument/2006/relationships/hyperlink" Target="http://www.facebook.com/herzobar" TargetMode="External"/><Relationship Id="rId4" Type="http://schemas.openxmlformats.org/officeDocument/2006/relationships/hyperlink" Target="http://www.herzobar.de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9" name="Inhaltsplatzhalter 8"/>
          <p:cNvSpPr txBox="1">
            <a:spLocks noGrp="1"/>
          </p:cNvSpPr>
          <p:nvPr>
            <p:ph sz="half" idx="1"/>
          </p:nvPr>
        </p:nvSpPr>
        <p:spPr>
          <a:xfrm>
            <a:off x="166301" y="2128934"/>
            <a:ext cx="2914650" cy="7747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de-DE" sz="1100" dirty="0">
                <a:latin typeface="Lucida Calligraphy" charset="0"/>
                <a:ea typeface="Lucida Calligraphy" charset="0"/>
                <a:cs typeface="Lucida Calligraphy" charset="0"/>
              </a:rPr>
              <a:t>Altes Rathaus</a:t>
            </a:r>
          </a:p>
          <a:p>
            <a:pPr marL="0" indent="0" algn="ctr">
              <a:buNone/>
            </a:pPr>
            <a:endParaRPr lang="de-DE" sz="105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Das Alte Rathaus, war neben Rathaus auch Ort des Gerichts. In den Gewölben des Erdgeschosses hatten die Bäcker und Metzger ihre Verkaufsstände.</a:t>
            </a:r>
          </a:p>
          <a:p>
            <a:pPr marL="0" indent="0" algn="ctr">
              <a:buNone/>
            </a:pPr>
            <a:endParaRPr lang="de-DE" sz="105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Der Fachwerkbau wurde 1407 in gotischer Bauweise errichtet, ursprünglich mit Säulenhalle, im Untergeschoss mit Laubengängen, 1781 barock mit heutigem Obergeschoss umgestaltet. </a:t>
            </a:r>
          </a:p>
          <a:p>
            <a:pPr marL="0" indent="0" algn="ctr">
              <a:buNone/>
            </a:pP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Vor dem Krieg 1939 wurde mit dem erneuten Umbau begonnen und erhielt in den Jahren 1939-1941 sein heutiges Aussehen, Fachwerksgiebel und Türmchen entstanden. Einweihung war am 22. Juni 1941.</a:t>
            </a:r>
          </a:p>
          <a:p>
            <a:pPr marL="0" indent="0" algn="ctr">
              <a:buNone/>
            </a:pPr>
            <a:endParaRPr lang="de-DE" sz="105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Von 1967 bis 2003 war das Alte Rathaus Standort der Polizeiinspektion Herzogenaurach. </a:t>
            </a:r>
          </a:p>
          <a:p>
            <a:pPr marL="0" indent="0" algn="ctr">
              <a:buNone/>
            </a:pP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Nach 2 Jahren Leerstand fiel 2005 die Entscheidung zur gastronomischen Nutzung. Mit Einweihung im November 2005 begann die heutige Nutzung unter verschiedenen Pächtern.</a:t>
            </a:r>
          </a:p>
          <a:p>
            <a:pPr marL="0" indent="0" algn="ctr">
              <a:buNone/>
            </a:pPr>
            <a:endParaRPr lang="de-DE" sz="105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Seit 2012 bewirtschaftet Barmeister Sami Alijaj und sein Team das Alte Rathaus, jetzt </a:t>
            </a:r>
            <a:r>
              <a:rPr lang="de-DE" sz="1050" dirty="0" err="1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Herzo</a:t>
            </a:r>
            <a:r>
              <a:rPr lang="de-DE" sz="105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 Bar </a:t>
            </a: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als Cocktailbar mit Restaurant und Räumlichkeiten für Besprechungen und Feiern jeder Art.</a:t>
            </a:r>
          </a:p>
          <a:p>
            <a:pPr marL="0" indent="0" algn="ctr">
              <a:buNone/>
            </a:pPr>
            <a:endParaRPr lang="de-DE" sz="105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r>
              <a:rPr lang="de-DE" sz="1050" dirty="0">
                <a:latin typeface="Lucida Calligraphy" charset="0"/>
                <a:ea typeface="Lucida Calligraphy" charset="0"/>
                <a:cs typeface="Lucida Calligraphy" charset="0"/>
              </a:rPr>
              <a:t>Herzlich willkommen in der </a:t>
            </a:r>
          </a:p>
          <a:p>
            <a:pPr marL="0" indent="0" algn="ctr">
              <a:buNone/>
            </a:pPr>
            <a:r>
              <a:rPr lang="de-DE" sz="1050" dirty="0" err="1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Herzo</a:t>
            </a:r>
            <a:r>
              <a:rPr lang="de-DE" sz="105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 Bar</a:t>
            </a:r>
          </a:p>
          <a:p>
            <a:pPr marL="0" indent="0" algn="ctr">
              <a:buNone/>
            </a:pPr>
            <a:endParaRPr lang="de-DE" sz="1050" dirty="0"/>
          </a:p>
          <a:p>
            <a:pPr marL="0" indent="0" algn="ctr">
              <a:buNone/>
            </a:pPr>
            <a:endParaRPr lang="de-DE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3815615" y="8145464"/>
            <a:ext cx="287474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Herzo Bar  </a:t>
            </a:r>
          </a:p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</a:rPr>
              <a:t>Marktplatz 1 </a:t>
            </a:r>
          </a:p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</a:rPr>
              <a:t>9074 Herzogenaurach </a:t>
            </a:r>
          </a:p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</a:rPr>
              <a:t>Tel. 09132-8369966</a:t>
            </a:r>
          </a:p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  <a:hlinkClick r:id="rId3"/>
              </a:rPr>
              <a:t>info@herzobar.de</a:t>
            </a:r>
            <a:endParaRPr lang="de-DE" sz="12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  <a:hlinkClick r:id="rId4"/>
              </a:rPr>
              <a:t>www.herzobar.de</a:t>
            </a:r>
            <a:endParaRPr lang="de-DE" sz="12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  <a:hlinkClick r:id="rId5"/>
              </a:rPr>
              <a:t>www.facebook.com/herzobar</a:t>
            </a:r>
            <a:endParaRPr lang="de-DE" sz="12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9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1" name="Inhaltsplatzhalter 3"/>
          <p:cNvSpPr>
            <a:spLocks noGrp="1"/>
          </p:cNvSpPr>
          <p:nvPr>
            <p:ph sz="half" idx="2"/>
          </p:nvPr>
        </p:nvSpPr>
        <p:spPr>
          <a:xfrm>
            <a:off x="3429000" y="2851742"/>
            <a:ext cx="3429000" cy="457200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Getränkekarte</a:t>
            </a:r>
          </a:p>
        </p:txBody>
      </p:sp>
      <p:pic>
        <p:nvPicPr>
          <p:cNvPr id="12" name="Bild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261361" y="3639385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</a:rPr>
              <a:t>Sollten Sie Ihr Lieblingsgetränk auf unserer Karte nicht finden, wenden Sie sich bitte gerne an unser Personal.</a:t>
            </a:r>
          </a:p>
          <a:p>
            <a:pPr algn="ctr"/>
            <a:endParaRPr lang="de-DE" sz="12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</a:rPr>
              <a:t>Alle Preise sind Euro-Preise inklusive Bedienung und gesetzlicher Mehrwertsteuer.</a:t>
            </a:r>
          </a:p>
        </p:txBody>
      </p:sp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2D6264F8-88B0-4749-8CEA-AB4240D425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7050" y="6980736"/>
            <a:ext cx="1061649" cy="77718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41C48AE-21DF-4DF3-8338-AAC921CB92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3792" y="6980736"/>
            <a:ext cx="1336454" cy="92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221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Rum, 2cl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1619" y="2172710"/>
            <a:ext cx="2754462" cy="864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Mount Gay XO, Barbados,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Havana Club, 7 J,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Bacardi Reserva, 8 J,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Pampero Aniversario, Venezuela,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Matusalem, 15 J, Dom. Republik,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Angostura 1919, 8 J, Trinidad,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Barbancourt Reserve, 8 J, Haiti,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Flor de Cana, 12 J, Nicaragua,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Zacapa Centenario, 23 J, Guatemala,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Ron Centenario, 20 J, Costa Rica,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Appleton Estate, 12 J, Jamaica,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Rum Malecon, 8 J, 12 J, 15 J, je 2cl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Rum Malecon, 18 J, 21 J, 25 J, je 2 cl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Tropicana Premium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Pitu, Maturidado, 43,5%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3 Jahre im Eichenfass gelagert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Jose Cuervo Especial, Silber, Blue Agave, 38%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Jose Cuervo Especial, Gold, Blue Agave, 38%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Herradura Anejo, 40%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In weißen Eichenfäßern gelagert, komplex-würzig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1800 Anejo, 38%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744128" y="2015948"/>
            <a:ext cx="667433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3,20 €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3,20 €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4,30 €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10,90 €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2,60 €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4,20 €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3,80 €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Gin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117192"/>
            <a:ext cx="2335986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Tobermory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Bombay Saphire,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Hendricks´,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Saffron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Tanqueray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Monkey 47,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The Duke, 45%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Botanist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46%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Law, 44%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Koskenkorva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Absolut, Schweden,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Nemiroff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 De Luxe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Grasovka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Polen,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Alpha Noble, Frankreich, 45%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Skyy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USA,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Vikingfjord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Norwegen, 46%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Stolichnaya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Russland,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Russian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Standard 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Gray Goose, Frankreich,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Belvedere, Polen,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Smirnoff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Frankreich,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Three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</a:t>
            </a:r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Sixty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Deutschland, 37,5%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022943" y="2124616"/>
            <a:ext cx="667433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4,20 €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2,60 €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4,80 €  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4" name="Inhaltsplatzhalter 3"/>
          <p:cNvSpPr>
            <a:spLocks noGrp="1"/>
          </p:cNvSpPr>
          <p:nvPr>
            <p:ph sz="half" idx="2"/>
          </p:nvPr>
        </p:nvSpPr>
        <p:spPr>
          <a:xfrm>
            <a:off x="1" y="6472645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Cachaca, 2cl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5" name="Inhaltsplatzhalter 3"/>
          <p:cNvSpPr>
            <a:spLocks noGrp="1"/>
          </p:cNvSpPr>
          <p:nvPr>
            <p:ph sz="half" idx="2"/>
          </p:nvPr>
        </p:nvSpPr>
        <p:spPr>
          <a:xfrm>
            <a:off x="3429001" y="4793931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Vodka,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8" name="Inhaltsplatzhalter 3"/>
          <p:cNvSpPr>
            <a:spLocks noGrp="1"/>
          </p:cNvSpPr>
          <p:nvPr>
            <p:ph sz="half" idx="2"/>
          </p:nvPr>
        </p:nvSpPr>
        <p:spPr>
          <a:xfrm>
            <a:off x="171619" y="5786462"/>
            <a:ext cx="3248662" cy="379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0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Rum Tasting Angebot, 2cl</a:t>
            </a:r>
          </a:p>
          <a:p>
            <a:pPr marL="0" indent="0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9" name="Inhaltsplatzhalter 3"/>
          <p:cNvSpPr>
            <a:spLocks noGrp="1"/>
          </p:cNvSpPr>
          <p:nvPr>
            <p:ph sz="half" idx="2"/>
          </p:nvPr>
        </p:nvSpPr>
        <p:spPr>
          <a:xfrm>
            <a:off x="1" y="768834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Tequila, 2cl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86967" y="5786462"/>
            <a:ext cx="3127733" cy="5635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4610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28BE4-462C-45ED-8678-2E5769DC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A43DB2-514C-4FE2-94F7-45BCD19C1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264" y="2538828"/>
            <a:ext cx="2901255" cy="335666"/>
          </a:xfrm>
        </p:spPr>
        <p:txBody>
          <a:bodyPr>
            <a:normAutofit/>
          </a:bodyPr>
          <a:lstStyle/>
          <a:p>
            <a:pPr algn="ctr"/>
            <a:r>
              <a:rPr lang="de-DE" sz="1200" dirty="0">
                <a:solidFill>
                  <a:srgbClr val="C00000"/>
                </a:solidFill>
                <a:latin typeface="Lucida Calligraphy" charset="0"/>
              </a:rPr>
              <a:t>Weißweine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CD9913-A7B6-4120-BF27-BCB065B9B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8620" y="2970823"/>
            <a:ext cx="2705675" cy="5878818"/>
          </a:xfrm>
        </p:spPr>
        <p:txBody>
          <a:bodyPr>
            <a:normAutofit lnSpcReduction="10000"/>
          </a:bodyPr>
          <a:lstStyle/>
          <a:p>
            <a:pPr marL="0" indent="0" defTabSz="914400">
              <a:buNone/>
            </a:pPr>
            <a:endParaRPr lang="de-DE" sz="9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buNone/>
            </a:pPr>
            <a:r>
              <a:rPr lang="de-DE" sz="900" b="1" dirty="0">
                <a:latin typeface="Lucida Calligraphy" charset="0"/>
              </a:rPr>
              <a:t>2017 </a:t>
            </a:r>
            <a:r>
              <a:rPr lang="de-DE" sz="900" b="1" dirty="0" err="1">
                <a:latin typeface="Lucida Calligraphy" charset="0"/>
              </a:rPr>
              <a:t>Sgreva</a:t>
            </a:r>
            <a:r>
              <a:rPr lang="de-DE" sz="900" b="1" dirty="0">
                <a:latin typeface="Lucida Calligraphy" charset="0"/>
              </a:rPr>
              <a:t> </a:t>
            </a:r>
            <a:r>
              <a:rPr lang="de-DE" sz="900" b="1" dirty="0" err="1">
                <a:latin typeface="Lucida Calligraphy" charset="0"/>
              </a:rPr>
              <a:t>Sirmio</a:t>
            </a:r>
            <a:r>
              <a:rPr lang="de-DE" sz="900" b="1" dirty="0">
                <a:latin typeface="Lucida Calligraphy" charset="0"/>
              </a:rPr>
              <a:t> , </a:t>
            </a:r>
            <a:r>
              <a:rPr lang="de-DE" sz="900" b="1" dirty="0" err="1">
                <a:latin typeface="Lucida Calligraphy" charset="0"/>
              </a:rPr>
              <a:t>Lugana</a:t>
            </a:r>
            <a:r>
              <a:rPr lang="de-DE" sz="900" b="1" dirty="0">
                <a:latin typeface="Lucida Calligraphy" charset="0"/>
              </a:rPr>
              <a:t> DOC </a:t>
            </a:r>
            <a:r>
              <a:rPr lang="de-DE" sz="800" b="1" dirty="0">
                <a:latin typeface="Lucida Calligraphy" charset="0"/>
              </a:rPr>
              <a:t>(Italien)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r>
              <a:rPr lang="de-DE" sz="800" dirty="0">
                <a:latin typeface="Lucida Calligraphy" charset="0"/>
              </a:rPr>
              <a:t>Mineralisch frisch, intensiv fruchtig mit anregendem Duft 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r>
              <a:rPr lang="de-DE" sz="800" dirty="0">
                <a:latin typeface="Lucida Calligraphy" charset="0"/>
              </a:rPr>
              <a:t>0,2l 6,50€		0,75l 24,00€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900" b="1" dirty="0">
                <a:latin typeface="Lucida Calligraphy" charset="0"/>
              </a:rPr>
              <a:t>2017 Chardonnay, </a:t>
            </a:r>
            <a:r>
              <a:rPr lang="de-DE" sz="900" b="1" dirty="0" err="1">
                <a:latin typeface="Lucida Calligraphy" charset="0"/>
              </a:rPr>
              <a:t>Conchay</a:t>
            </a:r>
            <a:r>
              <a:rPr lang="de-DE" sz="900" b="1" dirty="0">
                <a:latin typeface="Lucida Calligraphy" charset="0"/>
              </a:rPr>
              <a:t> </a:t>
            </a:r>
            <a:r>
              <a:rPr lang="de-DE" sz="900" b="1" dirty="0" err="1">
                <a:latin typeface="Lucida Calligraphy" charset="0"/>
              </a:rPr>
              <a:t>Toro</a:t>
            </a:r>
            <a:endParaRPr lang="de-DE" sz="900" b="1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r>
              <a:rPr lang="de-DE" sz="800" dirty="0">
                <a:latin typeface="Lucida Calligraphy" charset="0"/>
              </a:rPr>
              <a:t>(Chile), konzentrierte Frucht, elegant, frisch trocken  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r>
              <a:rPr lang="de-DE" sz="900" dirty="0">
                <a:latin typeface="Lucida Calligraphy" charset="0"/>
              </a:rPr>
              <a:t>0,2l 5,30€		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endParaRPr lang="de-DE" sz="900" dirty="0">
              <a:latin typeface="Lucida Calligraphy" charset="0"/>
            </a:endParaRPr>
          </a:p>
          <a:p>
            <a:pPr marL="0" indent="0" defTabSz="914400">
              <a:spcBef>
                <a:spcPts val="300"/>
              </a:spcBef>
              <a:buNone/>
            </a:pPr>
            <a:r>
              <a:rPr lang="de-DE" sz="900" b="1" dirty="0">
                <a:latin typeface="Lucida Calligraphy" charset="0"/>
              </a:rPr>
              <a:t>2017 Grüner Veltliner Thomas Stattler         </a:t>
            </a:r>
            <a:r>
              <a:rPr lang="de-DE" sz="800" dirty="0">
                <a:latin typeface="Lucida Calligraphy" charset="0"/>
              </a:rPr>
              <a:t>fruchtig, frisch, pfeffrig, vollmundig</a:t>
            </a:r>
          </a:p>
          <a:p>
            <a:pPr marL="0" indent="0" defTabSz="914400">
              <a:spcBef>
                <a:spcPts val="300"/>
              </a:spcBef>
              <a:buNone/>
            </a:pPr>
            <a:r>
              <a:rPr lang="de-DE" sz="800" dirty="0">
                <a:latin typeface="Lucida Calligraphy" charset="0"/>
              </a:rPr>
              <a:t>0,2l 5.30€		0,75l 18,50€</a:t>
            </a:r>
          </a:p>
          <a:p>
            <a:pPr marL="0" indent="0" defTabSz="914400">
              <a:spcBef>
                <a:spcPts val="30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buNone/>
            </a:pPr>
            <a:r>
              <a:rPr lang="de-DE" sz="800" dirty="0">
                <a:latin typeface="Lucida Calligraphy" charset="0"/>
              </a:rPr>
              <a:t> </a:t>
            </a:r>
            <a:r>
              <a:rPr lang="de-DE" sz="900" b="1" dirty="0">
                <a:latin typeface="Lucida Calligraphy" charset="0"/>
              </a:rPr>
              <a:t>2018 </a:t>
            </a:r>
            <a:r>
              <a:rPr lang="de-DE" sz="900" b="1" dirty="0" err="1">
                <a:latin typeface="Lucida Calligraphy" charset="0"/>
              </a:rPr>
              <a:t>Vitese</a:t>
            </a:r>
            <a:r>
              <a:rPr lang="de-DE" sz="900" b="1" dirty="0">
                <a:latin typeface="Lucida Calligraphy" charset="0"/>
              </a:rPr>
              <a:t> </a:t>
            </a:r>
            <a:r>
              <a:rPr lang="de-DE" sz="900" b="1" dirty="0" err="1">
                <a:latin typeface="Lucida Calligraphy" charset="0"/>
              </a:rPr>
              <a:t>Zibibbo</a:t>
            </a:r>
            <a:r>
              <a:rPr lang="de-DE" sz="900" b="1" dirty="0">
                <a:latin typeface="Lucida Calligraphy" charset="0"/>
              </a:rPr>
              <a:t> Bio DOC </a:t>
            </a:r>
            <a:r>
              <a:rPr lang="de-DE" sz="900" b="1" dirty="0" err="1">
                <a:latin typeface="Lucida Calligraphy" charset="0"/>
              </a:rPr>
              <a:t>Sicillia</a:t>
            </a:r>
            <a:endParaRPr lang="de-DE" sz="900" b="1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800" dirty="0">
                <a:latin typeface="Lucida Calligraphy" charset="0"/>
              </a:rPr>
              <a:t>Angenehm, fruchtig, frisch und elegant. Noten von Orangenblüten und </a:t>
            </a:r>
            <a:r>
              <a:rPr lang="de-DE" sz="800" dirty="0" err="1">
                <a:latin typeface="Lucida Calligraphy" charset="0"/>
              </a:rPr>
              <a:t>Sailbei</a:t>
            </a:r>
            <a:r>
              <a:rPr lang="de-DE" sz="800" dirty="0">
                <a:latin typeface="Lucida Calligraphy" charset="0"/>
              </a:rPr>
              <a:t>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800" dirty="0">
                <a:latin typeface="Lucida Calligraphy" charset="0"/>
              </a:rPr>
              <a:t>0,2l 5,80€		0,75 21,00€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900" b="1" dirty="0">
                <a:latin typeface="Lucida Calligraphy" charset="0"/>
              </a:rPr>
              <a:t>2019 Silvaner QBA Weingut </a:t>
            </a:r>
            <a:r>
              <a:rPr lang="de-DE" sz="900" b="1" dirty="0" err="1">
                <a:latin typeface="Lucida Calligraphy" charset="0"/>
              </a:rPr>
              <a:t>Düll</a:t>
            </a:r>
            <a:r>
              <a:rPr lang="de-DE" sz="900" b="1" dirty="0">
                <a:latin typeface="Lucida Calligraphy" charset="0"/>
              </a:rPr>
              <a:t> (</a:t>
            </a:r>
            <a:r>
              <a:rPr lang="de-DE" sz="900" b="1" dirty="0" err="1">
                <a:latin typeface="Lucida Calligraphy" charset="0"/>
              </a:rPr>
              <a:t>Ipsheim</a:t>
            </a:r>
            <a:r>
              <a:rPr lang="de-DE" sz="900" b="1" dirty="0">
                <a:latin typeface="Lucida Calligraphy" charset="0"/>
              </a:rPr>
              <a:t>)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700" dirty="0">
                <a:latin typeface="Lucida Calligraphy" charset="0"/>
              </a:rPr>
              <a:t>Töne mit zarten fruchtigen Aromen und bekömmlicher Säure.</a:t>
            </a:r>
            <a:r>
              <a:rPr lang="de-DE" sz="800" b="0" i="0" dirty="0">
                <a:solidFill>
                  <a:srgbClr val="000000"/>
                </a:solidFill>
                <a:effectLst/>
                <a:latin typeface="Oxygen"/>
              </a:rPr>
              <a:t> </a:t>
            </a:r>
            <a:r>
              <a:rPr lang="de-DE" sz="700" dirty="0">
                <a:latin typeface="Lucida Calligraphy" charset="0"/>
              </a:rPr>
              <a:t>Ein Hauch Birnenduft gepaart mit knackigem grünen </a:t>
            </a:r>
            <a:r>
              <a:rPr lang="de-DE" sz="800" dirty="0">
                <a:latin typeface="Lucida Calligraphy" charset="0"/>
              </a:rPr>
              <a:t>Apfel.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800" dirty="0">
                <a:latin typeface="Lucida Calligraphy" charset="0"/>
              </a:rPr>
              <a:t>0,2l 5,30€		  1l 24,50€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900" b="1" dirty="0">
                <a:latin typeface="Lucida Calligraphy" charset="0"/>
              </a:rPr>
              <a:t>2019 Bacchus QBA Weingut </a:t>
            </a:r>
            <a:r>
              <a:rPr lang="de-DE" sz="900" b="1" dirty="0" err="1">
                <a:latin typeface="Lucida Calligraphy" charset="0"/>
              </a:rPr>
              <a:t>Düll</a:t>
            </a:r>
            <a:r>
              <a:rPr lang="de-DE" sz="900" b="1" dirty="0">
                <a:latin typeface="Lucida Calligraphy" charset="0"/>
              </a:rPr>
              <a:t> (</a:t>
            </a:r>
            <a:r>
              <a:rPr lang="de-DE" sz="900" b="1" dirty="0" err="1">
                <a:latin typeface="Lucida Calligraphy" charset="0"/>
              </a:rPr>
              <a:t>Ipsheim</a:t>
            </a:r>
            <a:r>
              <a:rPr lang="de-DE" sz="900" b="1" dirty="0">
                <a:latin typeface="Lucida Calligraphy" charset="0"/>
              </a:rPr>
              <a:t>)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700" dirty="0">
                <a:latin typeface="Lucida Calligraphy" charset="0"/>
              </a:rPr>
              <a:t>Feinherb, knackig-saftig mit toller Würze, am Gaumen nachhaltig fruchtig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7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700" dirty="0">
                <a:latin typeface="Lucida Calligraphy" charset="0"/>
              </a:rPr>
              <a:t>0,2l 5,30€		  1l  24,50€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700" dirty="0">
                <a:latin typeface="Lucida Calligraphy" charset="0"/>
              </a:rPr>
              <a:t>	 	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85B5524-1C4F-4223-BCD6-F34E4190D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66519" y="2442498"/>
            <a:ext cx="3120887" cy="431995"/>
          </a:xfrm>
        </p:spPr>
        <p:txBody>
          <a:bodyPr>
            <a:normAutofit/>
          </a:bodyPr>
          <a:lstStyle/>
          <a:p>
            <a:pPr algn="ctr"/>
            <a:r>
              <a:rPr lang="de-DE" sz="1200" dirty="0">
                <a:solidFill>
                  <a:srgbClr val="C00000"/>
                </a:solidFill>
                <a:latin typeface="Lucida Calligraphy" charset="0"/>
              </a:rPr>
              <a:t>Rotwein </a:t>
            </a:r>
          </a:p>
        </p:txBody>
      </p:sp>
      <p:pic>
        <p:nvPicPr>
          <p:cNvPr id="8" name="Bild 10">
            <a:extLst>
              <a:ext uri="{FF2B5EF4-FFF2-40B4-BE49-F238E27FC236}">
                <a16:creationId xmlns:a16="http://schemas.microsoft.com/office/drawing/2014/main" id="{85205F13-691F-4564-AE93-F716FE0BC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19" y="676873"/>
            <a:ext cx="2873319" cy="1616242"/>
          </a:xfrm>
          <a:prstGeom prst="rect">
            <a:avLst/>
          </a:prstGeom>
        </p:spPr>
      </p:pic>
      <p:pic>
        <p:nvPicPr>
          <p:cNvPr id="10" name="Bild 10">
            <a:extLst>
              <a:ext uri="{FF2B5EF4-FFF2-40B4-BE49-F238E27FC236}">
                <a16:creationId xmlns:a16="http://schemas.microsoft.com/office/drawing/2014/main" id="{5D847881-099C-4A48-96B3-B01259702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576" y="717161"/>
            <a:ext cx="2873319" cy="1616242"/>
          </a:xfrm>
          <a:prstGeom prst="rect">
            <a:avLst/>
          </a:prstGeom>
        </p:spPr>
      </p:pic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5480847C-A12E-42D1-9512-9986E0994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37138" y="2970823"/>
            <a:ext cx="2705675" cy="3710393"/>
          </a:xfrm>
        </p:spPr>
        <p:txBody>
          <a:bodyPr>
            <a:normAutofit lnSpcReduction="10000"/>
          </a:bodyPr>
          <a:lstStyle/>
          <a:p>
            <a:pPr marL="0" indent="0" defTabSz="914400">
              <a:buNone/>
            </a:pPr>
            <a:endParaRPr lang="de-DE" sz="9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buNone/>
            </a:pPr>
            <a:r>
              <a:rPr lang="de-DE" sz="900" b="1" dirty="0">
                <a:latin typeface="Lucida Calligraphy" charset="0"/>
              </a:rPr>
              <a:t>2019 </a:t>
            </a:r>
            <a:r>
              <a:rPr lang="de-DE" sz="900" b="1" dirty="0" err="1">
                <a:latin typeface="Lucida Calligraphy" charset="0"/>
              </a:rPr>
              <a:t>Primitovo</a:t>
            </a:r>
            <a:r>
              <a:rPr lang="de-DE" sz="900" b="1" dirty="0">
                <a:latin typeface="Lucida Calligraphy" charset="0"/>
              </a:rPr>
              <a:t> E Arte Puglia IGT          </a:t>
            </a:r>
            <a:r>
              <a:rPr lang="de-DE" sz="800" dirty="0">
                <a:latin typeface="Lucida Calligraphy" charset="0"/>
              </a:rPr>
              <a:t>Intensiv, fruchtig, körperreich nach reifen Kirschen. Leicht süßliche Noten. 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r>
              <a:rPr lang="de-DE" sz="800" dirty="0">
                <a:latin typeface="Lucida Calligraphy" charset="0"/>
              </a:rPr>
              <a:t>0,2l 5,80€		0,75l 21,00€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900" b="1" dirty="0">
                <a:latin typeface="Lucida Calligraphy" charset="0"/>
              </a:rPr>
              <a:t>2018 </a:t>
            </a:r>
            <a:r>
              <a:rPr lang="de-DE" sz="900" b="1" dirty="0" err="1">
                <a:latin typeface="Lucida Calligraphy" charset="0"/>
              </a:rPr>
              <a:t>Sardasol</a:t>
            </a:r>
            <a:r>
              <a:rPr lang="de-DE" sz="900" b="1" dirty="0">
                <a:latin typeface="Lucida Calligraphy" charset="0"/>
              </a:rPr>
              <a:t> Tempranillo (</a:t>
            </a:r>
            <a:r>
              <a:rPr lang="de-DE" sz="900" b="1" dirty="0" err="1">
                <a:latin typeface="Lucida Calligraphy" charset="0"/>
              </a:rPr>
              <a:t>Navara</a:t>
            </a:r>
            <a:r>
              <a:rPr lang="de-DE" sz="900" b="1" dirty="0">
                <a:latin typeface="Lucida Calligraphy" charset="0"/>
              </a:rPr>
              <a:t>) DO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r>
              <a:rPr lang="de-DE" sz="800" dirty="0" err="1">
                <a:latin typeface="Lucida Calligraphy" charset="0"/>
              </a:rPr>
              <a:t>Köstlische</a:t>
            </a:r>
            <a:r>
              <a:rPr lang="de-DE" sz="800" dirty="0">
                <a:latin typeface="Lucida Calligraphy" charset="0"/>
              </a:rPr>
              <a:t> Noten reifer roter Beeren, leicht </a:t>
            </a:r>
            <a:r>
              <a:rPr lang="de-DE" sz="800" dirty="0" err="1">
                <a:latin typeface="Lucida Calligraphy" charset="0"/>
              </a:rPr>
              <a:t>kräutrig</a:t>
            </a:r>
            <a:r>
              <a:rPr lang="de-DE" sz="800" dirty="0">
                <a:latin typeface="Lucida Calligraphy" charset="0"/>
              </a:rPr>
              <a:t>, wunderbare Fruchtfülle.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r>
              <a:rPr lang="de-DE" sz="800" dirty="0">
                <a:latin typeface="Lucida Calligraphy" charset="0"/>
              </a:rPr>
              <a:t>0,25l 5,80€	</a:t>
            </a:r>
            <a:r>
              <a:rPr lang="de-DE" sz="900" dirty="0">
                <a:latin typeface="Lucida Calligraphy" charset="0"/>
              </a:rPr>
              <a:t>	0,75l 21,00€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None/>
            </a:pPr>
            <a:endParaRPr lang="de-DE" sz="900" dirty="0">
              <a:latin typeface="Lucida Calligraphy" charset="0"/>
            </a:endParaRPr>
          </a:p>
          <a:p>
            <a:pPr marL="0" indent="0" defTabSz="914400">
              <a:spcBef>
                <a:spcPts val="300"/>
              </a:spcBef>
              <a:buNone/>
            </a:pPr>
            <a:r>
              <a:rPr lang="de-DE" sz="900" b="1" dirty="0">
                <a:latin typeface="Lucida Calligraphy" charset="0"/>
              </a:rPr>
              <a:t>2016 Syrah/Malbec, </a:t>
            </a:r>
            <a:r>
              <a:rPr lang="de-DE" sz="900" b="1" dirty="0" err="1">
                <a:latin typeface="Lucida Calligraphy" charset="0"/>
              </a:rPr>
              <a:t>Terralis</a:t>
            </a:r>
            <a:r>
              <a:rPr lang="de-DE" sz="900" b="1" dirty="0">
                <a:latin typeface="Lucida Calligraphy" charset="0"/>
              </a:rPr>
              <a:t> (Argentinien)      </a:t>
            </a:r>
            <a:r>
              <a:rPr lang="de-DE" sz="800" dirty="0">
                <a:latin typeface="Lucida Calligraphy" charset="0"/>
              </a:rPr>
              <a:t>Intensives Fruchtaroma nach Kirsche und Johannisbeere, fruchtig, würzig, viel Saft.</a:t>
            </a:r>
          </a:p>
          <a:p>
            <a:pPr marL="0" indent="0" defTabSz="914400">
              <a:spcBef>
                <a:spcPts val="300"/>
              </a:spcBef>
              <a:buNone/>
            </a:pPr>
            <a:r>
              <a:rPr lang="de-DE" sz="800" dirty="0">
                <a:latin typeface="Lucida Calligraphy" charset="0"/>
              </a:rPr>
              <a:t>0,2l 5.80€		</a:t>
            </a:r>
          </a:p>
          <a:p>
            <a:pPr marL="0" indent="0" defTabSz="914400">
              <a:spcBef>
                <a:spcPts val="30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buNone/>
            </a:pPr>
            <a:r>
              <a:rPr lang="de-DE" sz="800" dirty="0">
                <a:latin typeface="Lucida Calligraphy" charset="0"/>
              </a:rPr>
              <a:t> </a:t>
            </a:r>
            <a:r>
              <a:rPr lang="de-DE" sz="900" b="1" dirty="0">
                <a:latin typeface="Lucida Calligraphy" charset="0"/>
              </a:rPr>
              <a:t>2017 </a:t>
            </a:r>
            <a:r>
              <a:rPr lang="de-DE" sz="900" b="1" dirty="0" err="1">
                <a:latin typeface="Lucida Calligraphy" charset="0"/>
              </a:rPr>
              <a:t>Cabarnet</a:t>
            </a:r>
            <a:r>
              <a:rPr lang="de-DE" sz="900" b="1" dirty="0">
                <a:latin typeface="Lucida Calligraphy" charset="0"/>
              </a:rPr>
              <a:t> </a:t>
            </a:r>
            <a:r>
              <a:rPr lang="de-DE" sz="900" b="1" dirty="0" err="1">
                <a:latin typeface="Lucida Calligraphy" charset="0"/>
              </a:rPr>
              <a:t>Sauvignon,Vina</a:t>
            </a:r>
            <a:r>
              <a:rPr lang="de-DE" sz="900" b="1" dirty="0">
                <a:latin typeface="Lucida Calligraphy" charset="0"/>
              </a:rPr>
              <a:t> </a:t>
            </a:r>
            <a:r>
              <a:rPr lang="de-DE" sz="900" b="1" dirty="0" err="1">
                <a:latin typeface="Lucida Calligraphy" charset="0"/>
              </a:rPr>
              <a:t>Maipo</a:t>
            </a:r>
            <a:r>
              <a:rPr lang="de-DE" sz="900" b="1" dirty="0">
                <a:latin typeface="Lucida Calligraphy" charset="0"/>
              </a:rPr>
              <a:t> </a:t>
            </a:r>
            <a:r>
              <a:rPr lang="de-DE" sz="800" b="1" dirty="0">
                <a:latin typeface="Lucida Calligraphy" charset="0"/>
              </a:rPr>
              <a:t>(Chille)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800" dirty="0">
                <a:latin typeface="Lucida Calligraphy" charset="0"/>
              </a:rPr>
              <a:t>Intensives Cassis-Aroma, Vanille, reife Tannine, weich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800" dirty="0">
                <a:latin typeface="Lucida Calligraphy" charset="0"/>
              </a:rPr>
              <a:t>0,2l 5,80€		0,75 21,00€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700" dirty="0">
                <a:latin typeface="Lucida Calligraphy" charset="0"/>
              </a:rPr>
              <a:t>	 	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83DCDA-FA14-423C-8A45-444CF77EF4A4}"/>
              </a:ext>
            </a:extLst>
          </p:cNvPr>
          <p:cNvSpPr txBox="1">
            <a:spLocks/>
          </p:cNvSpPr>
          <p:nvPr/>
        </p:nvSpPr>
        <p:spPr>
          <a:xfrm>
            <a:off x="3266519" y="6249221"/>
            <a:ext cx="3120887" cy="4319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err="1">
                <a:solidFill>
                  <a:srgbClr val="C00000"/>
                </a:solidFill>
                <a:latin typeface="Lucida Calligraphy" charset="0"/>
              </a:rPr>
              <a:t>Rosewein</a:t>
            </a:r>
            <a:endParaRPr lang="de-DE" sz="1200" dirty="0">
              <a:solidFill>
                <a:srgbClr val="C00000"/>
              </a:solidFill>
              <a:latin typeface="Lucida Calligraphy" charset="0"/>
            </a:endParaRP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91DF75B3-F444-43BD-9C4B-F9F51E126B82}"/>
              </a:ext>
            </a:extLst>
          </p:cNvPr>
          <p:cNvSpPr txBox="1">
            <a:spLocks/>
          </p:cNvSpPr>
          <p:nvPr/>
        </p:nvSpPr>
        <p:spPr>
          <a:xfrm>
            <a:off x="3590545" y="6681217"/>
            <a:ext cx="2707676" cy="14996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Font typeface="Arial" panose="020B0604020202020204" pitchFamily="34" charset="0"/>
              <a:buNone/>
            </a:pPr>
            <a:endParaRPr lang="de-DE" sz="9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e-DE" sz="900" b="1" dirty="0">
                <a:latin typeface="Lucida Calligraphy" charset="0"/>
              </a:rPr>
              <a:t>2018 Rose, Weingut </a:t>
            </a:r>
            <a:r>
              <a:rPr lang="de-DE" sz="900" b="1" dirty="0" err="1">
                <a:latin typeface="Lucida Calligraphy" charset="0"/>
              </a:rPr>
              <a:t>Düll</a:t>
            </a:r>
            <a:r>
              <a:rPr lang="de-DE" sz="900" b="1" dirty="0">
                <a:latin typeface="Lucida Calligraphy" charset="0"/>
              </a:rPr>
              <a:t>, </a:t>
            </a:r>
            <a:r>
              <a:rPr lang="de-DE" sz="900" b="1" dirty="0" err="1">
                <a:latin typeface="Lucida Calligraphy" charset="0"/>
              </a:rPr>
              <a:t>Ipsheim</a:t>
            </a:r>
            <a:r>
              <a:rPr lang="de-DE" sz="900" b="1" dirty="0">
                <a:latin typeface="Lucida Calligraphy" charset="0"/>
              </a:rPr>
              <a:t> </a:t>
            </a:r>
          </a:p>
          <a:p>
            <a:pPr marL="0" indent="0" defTabSz="91440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e-DE" sz="800" dirty="0">
                <a:latin typeface="Lucida Calligraphy" charset="0"/>
              </a:rPr>
              <a:t>Frisch, fruchtig (Lebenslust)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de-DE" sz="800" dirty="0">
                <a:latin typeface="Lucida Calligraphy" charset="0"/>
              </a:rPr>
              <a:t>0,2l 5,10€		0,75l 18,00€</a:t>
            </a: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de-DE" sz="800" dirty="0">
                <a:latin typeface="Lucida Calligraphy" charset="0"/>
              </a:rPr>
              <a:t>	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800" dirty="0">
              <a:latin typeface="Lucida Calligraphy" charset="0"/>
            </a:endParaRP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700" dirty="0">
                <a:latin typeface="Lucida Calligraphy" charset="0"/>
              </a:rPr>
              <a:t>	 	</a:t>
            </a:r>
          </a:p>
        </p:txBody>
      </p:sp>
    </p:spTree>
    <p:extLst>
      <p:ext uri="{BB962C8B-B14F-4D97-AF65-F5344CB8AC3E}">
        <p14:creationId xmlns:p14="http://schemas.microsoft.com/office/powerpoint/2010/main" val="391533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Aperitif Cocktails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1998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1620" y="2294636"/>
            <a:ext cx="2367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Rubinho (1. Platz BCM 2006)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3,5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White Port, Punt e Mes, Himbeergeist, Lime Juice, Grenadine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Pink Rose (2. Platz BCM 2012)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3,5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Holunder Liquor, Noilly Prat, Ettaler Klosterlikör, Hibiskus, Lime Juice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Martini Dry Cocktail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Noilly Prat, Olive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Apple Martini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3,5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Bols Sour Apple, Zitrone, Apfelsaft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Manhattan 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3,5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Canadian Club, Vermouth Rosso, Angustora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Negroni 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Campari, Gin, Punt e Mes, Soda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Gimlet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 oder Vodka, Lime Juice, Limette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Cosmopolitan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Citrus Vodka, Cointreau, Limette, Cranberry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596075" y="229463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596075" y="280376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585632" y="335281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596075" y="371547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596075" y="425839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585632" y="477148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596075" y="515104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585633" y="570207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Champagner &amp; Prosecco Cocktails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294636"/>
            <a:ext cx="233598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Aperol Sprizz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3,5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Aperol, Prosecco, Orange, Soda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Sprizz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2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Asbach Rosé, Prosecco, Tonic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Hugo 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Prosecco, Holundersirup, Minze, Soda, Limette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Charleston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3,5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Aperol, Charleston, Lime Juice, Prosecco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Hemingway </a:t>
            </a:r>
            <a:r>
              <a:rPr lang="de-DE" sz="500" dirty="0">
                <a:latin typeface="Lucida Calligraphy" charset="0"/>
                <a:ea typeface="Lucida Calligraphy" charset="0"/>
                <a:cs typeface="Lucida Calligraphy" charset="0"/>
              </a:rPr>
              <a:t>3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Havana 3 Rum, Triple Sec, Lime Juice, Prosecco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Southern Trip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Southern Comfort, Lime Juice, Orangensaft, Prosecco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Prince of Wales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Cognac, Grand Marnier, Angostura, Champagner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Royal </a:t>
            </a:r>
            <a:r>
              <a:rPr lang="de-DE" sz="600" dirty="0">
                <a:latin typeface="Lucida Calligraphy" charset="0"/>
                <a:ea typeface="Lucida Calligraphy" charset="0"/>
                <a:cs typeface="Lucida Calligraphy" charset="0"/>
              </a:rPr>
              <a:t>3,5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Aperol, Lychee, Pink Grapefruit, Lime Juice, Prosecco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Big Bass 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Angel d´Or, Lime Juice, </a:t>
            </a:r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Hibiscus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, Prosecco  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6008122" y="517669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10,50 €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6008123" y="359904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6,80 €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6018565" y="411717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6,80 €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6024363" y="462764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6,80 €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018565" y="273340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988520" y="312123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988520" y="230792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998963" y="623622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6,80 €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6001220" y="568582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6,80 €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301267" y="8128000"/>
            <a:ext cx="3242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Lucida Calligraphy" charset="0"/>
                <a:ea typeface="Lucida Calligraphy" charset="0"/>
                <a:cs typeface="Lucida Calligraphy" charset="0"/>
              </a:rPr>
              <a:t>Zusatzstoffe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 Koffeinhaltig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 Chininhaltig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 Enthält Farbstoffe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 Enthält eine Phenylalaminquelle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 Enthält Aromen</a:t>
            </a:r>
          </a:p>
        </p:txBody>
      </p:sp>
      <p:sp>
        <p:nvSpPr>
          <p:cNvPr id="38" name="Rechteck 37"/>
          <p:cNvSpPr/>
          <p:nvPr/>
        </p:nvSpPr>
        <p:spPr>
          <a:xfrm>
            <a:off x="301267" y="8051800"/>
            <a:ext cx="2759019" cy="11915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282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Sours </a:t>
            </a:r>
            <a:r>
              <a:rPr lang="mr-IN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–</a:t>
            </a: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 Fizzes - Collinses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1620" y="2294636"/>
            <a:ext cx="2318070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Aperol Sour 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Aperol, Zucker, Zitrone, Orangensaft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Pisco Sour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Pisco, Zitrone, Zucker, Eiweiß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Whiskey Sour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Bourbon, Zitrone, Zucker, Angustora, Orangensaft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43 Sour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Licor 43, Zitrone, Zucker, Orangensaft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Gin Fizz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Zitrone, Zucker, Soda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Tom Collins (gerührt)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Zitrone, Zucker, Soda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Pink Fizz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Pink Grapefruit, Zitrone, Soda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100" dirty="0" err="1">
                <a:latin typeface="Lucida Calligraphy" charset="0"/>
                <a:ea typeface="Lucida Calligraphy" charset="0"/>
                <a:cs typeface="Lucida Calligraphy" charset="0"/>
              </a:rPr>
              <a:t>Gentelman</a:t>
            </a:r>
            <a:r>
              <a:rPr lang="de-DE" sz="1100" dirty="0">
                <a:latin typeface="Lucida Calligraphy" charset="0"/>
                <a:ea typeface="Lucida Calligraphy" charset="0"/>
                <a:cs typeface="Lucida Calligraphy" charset="0"/>
              </a:rPr>
              <a:t> Sour </a:t>
            </a:r>
          </a:p>
          <a:p>
            <a:r>
              <a:rPr lang="de-DE" sz="800" dirty="0" err="1">
                <a:latin typeface="Lucida Calligraphy" charset="0"/>
              </a:rPr>
              <a:t>Gentelman</a:t>
            </a:r>
            <a:r>
              <a:rPr lang="de-DE" sz="800" dirty="0">
                <a:latin typeface="Lucida Calligraphy" charset="0"/>
              </a:rPr>
              <a:t> Jack, Zitrone, Zucker, </a:t>
            </a:r>
            <a:r>
              <a:rPr lang="de-DE" sz="800" dirty="0" err="1">
                <a:latin typeface="Lucida Calligraphy" charset="0"/>
              </a:rPr>
              <a:t>Angustura</a:t>
            </a:r>
            <a:r>
              <a:rPr lang="de-DE" sz="800" dirty="0">
                <a:latin typeface="Lucida Calligraphy" charset="0"/>
              </a:rPr>
              <a:t>  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Caipirol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Aperol, Limette, Rohrzucker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Caipirinha</a:t>
            </a:r>
          </a:p>
          <a:p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Pitu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, Limette, Rohrzucker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Caipiroska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Limette, Rohrzucker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Caipi Queen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Limette, Rohrzucker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Mojito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Havanna 3 Rum, Limette, Minze, Rohrzucker, Soda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New Yorker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Whiskey, Limette, Grenadine, 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Lime Juice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Rhabarberinha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Rum, Limette, Holundersirup, Rhabarbernektar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596075" y="229463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596075" y="268184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585632" y="3065434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596075" y="361967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596075" y="404937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585632" y="437089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596075" y="477292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585632" y="609100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Coladas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294636"/>
            <a:ext cx="233598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Pina Colada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Weißer Rum, Cocos, Sahne, Ananas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Swimming Pool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weißer Rum, Blue Curacao, Cocos, Sahne, Ananassaft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Strawberry Colada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Weißer Rum, Erdbeerlimes, Cocos, Sahne, Ananassaft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Touch Down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Apricot Brandy, Zitrone, Grenadine, Maracuja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Sex on the Beach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Peach, Apricot Brandy, Orangensaft, Cranberry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Honolulu Juicer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Southern Comfort, brauner Zucker, Lime Juice, Zitrone, Ananas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Planters Punch</a:t>
            </a:r>
          </a:p>
          <a:p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Myers´s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 Rum, weißer Rum, Zitrone, Grenadine, Orangensaft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Havana Heat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Weißer Rum, Aperol, Maracujasirup, Zitrone,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Lady Killer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 Apricot Brandy, Triple Sec, Ananassaft,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Melon Melody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Melonenlikör, Aperol, Zitrone, Haselnuß,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Kingston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Malibu, Apricot Brandy, Erdbeersirup, Sahne, Maracujanektar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Tequila Sunrise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Weißer Tequila, Orangensaft, Grenadine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Watermelon Man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Wassermelonenlikör, Zitrone, Grenadine, Orange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5958545" y="850916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018565" y="273340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988520" y="312123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988520" y="230792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5" name="Inhaltsplatzhalter 3"/>
          <p:cNvSpPr>
            <a:spLocks noGrp="1"/>
          </p:cNvSpPr>
          <p:nvPr>
            <p:ph sz="half" idx="2"/>
          </p:nvPr>
        </p:nvSpPr>
        <p:spPr>
          <a:xfrm>
            <a:off x="-1" y="5619158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Caipi Specials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581003" y="684674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2596074" y="646427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2581003" y="818711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574204" y="770639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2581003" y="731900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596073" y="868981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60732" y="534628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5973225" y="483111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5969405" y="581867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5967563" y="6341164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5975651" y="693152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5960731" y="7367594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5960730" y="7952614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956989" y="898156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6018565" y="430877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51" name="Inhaltsplatzhalter 3"/>
          <p:cNvSpPr>
            <a:spLocks noGrp="1"/>
          </p:cNvSpPr>
          <p:nvPr>
            <p:ph sz="half" idx="2"/>
          </p:nvPr>
        </p:nvSpPr>
        <p:spPr>
          <a:xfrm>
            <a:off x="3429001" y="3809513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Tropicals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D3BA98E4-2513-418E-B8B9-15C36AC31962}"/>
              </a:ext>
            </a:extLst>
          </p:cNvPr>
          <p:cNvSpPr txBox="1"/>
          <p:nvPr/>
        </p:nvSpPr>
        <p:spPr>
          <a:xfrm>
            <a:off x="2581002" y="522121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</p:spTree>
    <p:extLst>
      <p:ext uri="{BB962C8B-B14F-4D97-AF65-F5344CB8AC3E}">
        <p14:creationId xmlns:p14="http://schemas.microsoft.com/office/powerpoint/2010/main" val="1185005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Tropicals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1620" y="2294636"/>
            <a:ext cx="231807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Singapore Sling  (Raffles)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Cherry Heering, Cointreau, Bénédictine, Grenadine, Zitrone, Ananas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Tennessee Rush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Jack Daniels, Angel d´Or, Zitrone, Grenadine, Cranberrynektar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Bosa Brazil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Cachaca, Peach, Grenadine, Zitrone, Maracuja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Cherry Lady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Cherry Brandy, Zitrone, Grenadine, Bitter Leon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Latin Lover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Tequila, Cachaca, Mango, Zitrone, Ananas, Maracuja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Passion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Amarula, Passoa, Batida, Vanille, Mangonektar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Mai Tai</a:t>
            </a:r>
          </a:p>
          <a:p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Myers´s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 Rum, Weißer Rum, Rum 73%,, Zitrone, Mandelsirup, Lime Juice, Ananassaft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Zombie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Weißer Rum, brauner Rum, Rum 73%,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Apricot Brandy, Zitrone, Grenadine, Orangensaft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Long Island Ice Tea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Rum, Tequila, Gin, Triple Sec, Zitrone, Pepsi Cola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Pulp Fiction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Rum, Vodka, Cointreau, Lime Juice, Maracujanektar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Ice Tea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Brandy, Bourbon, Cachaca, Cherry Brandy, Cranberrynektar, Grenadine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596075" y="229463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596075" y="284731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585632" y="337024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596075" y="395059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585632" y="437089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596075" y="496816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585632" y="610842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9,50 €</a:t>
            </a: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Preisgekrönte Cocktails &amp; Specials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294636"/>
            <a:ext cx="233598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Pink Heaven (DCM 2004, 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1. Platz)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Licor 43, Batida de Coco, Maracujasirup, Erdbeersirup, Milch,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Sucki (DCM 2005, 1. Platz)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Weißer Bacardi, Karamellsirup, Zitrone, Ananassaft,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Aperol Light (DCM 2006, 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1. Platz)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Aperol, Noilly Prat, Passoa, Lime Juice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Pandora (DCM 2008, 1. Platz)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Bacardi Razz, Cocotida, Galliano, Mangosirup,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Charlie Tiger (Bar Wars 2010, 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1. Platz)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Bacardi </a:t>
            </a:r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Razz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, Charleston, Galliano, </a:t>
            </a:r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Amarula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, </a:t>
            </a:r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Mangosirup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Cooler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Lychee Likör, Ingwer, Zitrone, Grenadine, Orangensaft, Tonic Water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Cuisine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Angel d´Or, Basilikum, Haselnußsirup, Limette, Cranberrynektar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Rhabarbarella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Bols Sour Apple, Karamellsirup, Lime Juice, Rhabarbernektar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Kew Garden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Rum, Holunderlikör, Lime Juice, Zucker, Minze, Gurke, Soda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Irish Coffee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Irish Whiskey, Rohrzucker, Kaffee, Sahne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Baileys Coffee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Baileys, Kaffee, Sahne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Bonbon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Scotch, Karamellsirup, Kaffee, Sahne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988520" y="306026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988520" y="230792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35" name="Inhaltsplatzhalter 3"/>
          <p:cNvSpPr>
            <a:spLocks noGrp="1"/>
          </p:cNvSpPr>
          <p:nvPr>
            <p:ph sz="half" idx="2"/>
          </p:nvPr>
        </p:nvSpPr>
        <p:spPr>
          <a:xfrm>
            <a:off x="-3784" y="5726092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Hard Stuff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581003" y="672482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9,50 €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2581003" y="796068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9,50 €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2581003" y="738867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9,50 €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596073" y="851563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9,50 €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60732" y="465828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5973225" y="414312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5969405" y="546161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5967563" y="600152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5975651" y="660930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5960731" y="726308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6018565" y="362079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</p:txBody>
      </p:sp>
      <p:sp>
        <p:nvSpPr>
          <p:cNvPr id="52" name="Inhaltsplatzhalter 3"/>
          <p:cNvSpPr>
            <a:spLocks noGrp="1"/>
          </p:cNvSpPr>
          <p:nvPr>
            <p:ph sz="half" idx="2"/>
          </p:nvPr>
        </p:nvSpPr>
        <p:spPr>
          <a:xfrm>
            <a:off x="3425215" y="7822877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Hot Drinks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5958546" y="797036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5946424" y="887104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5946424" y="852464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</p:spTree>
    <p:extLst>
      <p:ext uri="{BB962C8B-B14F-4D97-AF65-F5344CB8AC3E}">
        <p14:creationId xmlns:p14="http://schemas.microsoft.com/office/powerpoint/2010/main" val="74471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Classics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7297" y="2182396"/>
            <a:ext cx="2418778" cy="743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Daiquiri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Havana 3 Rum, Zitrone, Zucker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Margarita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Tequila, Cointreau, Zitrone, Salzrand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White Lady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Triple Sec, Zitronensaft</a:t>
            </a:r>
          </a:p>
          <a:p>
            <a:endParaRPr lang="de-DE" sz="800" b="1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900" dirty="0" err="1">
                <a:latin typeface="Lucida Calligraphy" charset="0"/>
                <a:ea typeface="Lucida Calligraphy" charset="0"/>
                <a:cs typeface="Lucida Calligraphy" charset="0"/>
              </a:rPr>
              <a:t>Woodford</a:t>
            </a:r>
            <a:r>
              <a:rPr lang="de-DE" sz="900" dirty="0">
                <a:latin typeface="Lucida Calligraphy" charset="0"/>
                <a:ea typeface="Lucida Calligraphy" charset="0"/>
                <a:cs typeface="Lucida Calligraphy" charset="0"/>
              </a:rPr>
              <a:t> Reserve Old Fashioned</a:t>
            </a:r>
          </a:p>
          <a:p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Woodford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 Reserve, Zucker, </a:t>
            </a:r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Angustora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, Soda 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Jack Rose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Calvados, Zitrone, Grenadine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Scarlet O´Hara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Southern Comfort, Zitrone, Cranberrynektar, Grenadine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Rolls Royce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Gin, Noilly Prat, Martini Rosso, Bénédictine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Brandy Alexander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Brandy, Créme de Cacao brown, Sahne, Muskat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White Russian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Vodka, Kahlua, Sahne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Dolce e Mare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Averna, Créme de Cacao white, Vanille, Lime Juice, Sahne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Winnetouch (BCM 2003)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Lycheelikör, Créme de Menthe, Cocos, Sahne, Orangensaft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Rusty Nail III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Scotch, Drambui, Karamellsirup, Sahne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Reve d´Or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Grand Marnier, Galliano, Orangesaft, Sahne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Haute Couture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Brandy, Bénédictine, Créme de Cacao brown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Herzologe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Malibu, Cointreau, Licor 43, Lime Juice, Sahne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596075" y="229463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596075" y="271667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585632" y="345733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596075" y="385480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585632" y="427509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596075" y="478527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Alkoholfreie Cocktails &amp; Smoothies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155292"/>
            <a:ext cx="233598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Herzo Man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Zitrone, Karamellsirup, Ananassaft,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Florida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Zitrone, Grenadine, Ananassaft, Orangensaft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Wan Di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Mandelsirup, Lime Juice, Sahne, Ananassaft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Virgin Colada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Cocos, Sahne, Ananassaft, Orangensaft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Ipanema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Limette, Rohrzucker, Bitter Lemon, Grenadine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Holiday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Lime Juice, Vanillesirup, Holundersirup, Apfelsaft, Rhabarbernektar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Coco Banana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Cocos, Sahne, Ananas, Bananennektar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Sweet &amp; Spicy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Chilisirup, Vanillesirup, Sahne, Buttermilch, </a:t>
            </a:r>
            <a:r>
              <a:rPr lang="de-DE" sz="800" dirty="0" err="1">
                <a:latin typeface="Lucida Calligraphy" charset="0"/>
                <a:ea typeface="Lucida Calligraphy" charset="0"/>
                <a:cs typeface="Lucida Calligraphy" charset="0"/>
              </a:rPr>
              <a:t>Mangonektar</a:t>
            </a:r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Paparazzi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Orangen, Lime Juice, Holundersirup, Apfelsaft, Crodino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Strawberry Smoothy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Erdbeeren, Joghurt, Karamellsirup, Orangensaft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Raspberry Smoothy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Himbeeren, Vanillesirup, Joghurt, Maracujanektar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Tropical Smoothy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Tropical Fruits, Mangosirup, Blue Curacao, Joghurt, Ananassaft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Forrest Smoothy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Waldbeeren, Joghurt, Vanillesirup, Mandelsirup, Maracujanektar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988520" y="313865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988520" y="214245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35" name="Inhaltsplatzhalter 3"/>
          <p:cNvSpPr>
            <a:spLocks noGrp="1"/>
          </p:cNvSpPr>
          <p:nvPr>
            <p:ph sz="half" idx="2"/>
          </p:nvPr>
        </p:nvSpPr>
        <p:spPr>
          <a:xfrm>
            <a:off x="-3784" y="522097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After Dinner Cocktails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960732" y="457119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5973225" y="414312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5969405" y="522646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5967563" y="566189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5975651" y="660930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5960731" y="7193414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5975650" y="365166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2596075" y="550354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2582734" y="600163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2582734" y="640764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2572730" y="6886826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2582734" y="747177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571195" y="7957573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2571194" y="8436759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541617" y="9050201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2570722" y="3034980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6,90 €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5988519" y="2616317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5960730" y="610272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5959795" y="7717998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5959794" y="8260632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</p:txBody>
      </p:sp>
    </p:spTree>
    <p:extLst>
      <p:ext uri="{BB962C8B-B14F-4D97-AF65-F5344CB8AC3E}">
        <p14:creationId xmlns:p14="http://schemas.microsoft.com/office/powerpoint/2010/main" val="112478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Longdrinks (4cl)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1620" y="2172710"/>
            <a:ext cx="231807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Cuba Libre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Campari Soda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Campari Orange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Gin Tonic (Hausmarke)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Bombay Tonic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Hendrick´s Tonic mit Gurke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Botanist Tonic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Vodka Lemon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Grasovka Apfel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Rio Negro (Brasilberg/Tonic)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Bourbon Whiskey Cola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Jack Daniels Cola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Southern Comfort Ginger Ale</a:t>
            </a:r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Weitere Longdrinks auf Anfrage.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Weinschorle, rot oder weiß, 0,3l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Glas, o,1l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Flasche, 0,75l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Hausmarke, Flasche 0,75l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Moét &amp; Chandon, Flasche 0,75l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Veuve Clicquot, Flasche 0,75l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Dom Perignon, Flasche 0,75l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(</a:t>
            </a:r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Jahrgang bitte beim Personal erfragen)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Weitere Champagner auf Anfrage.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596075" y="2146583"/>
            <a:ext cx="66743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9,50 €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8,50 €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7,50 €</a:t>
            </a: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Kaffee &amp; Tee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155292"/>
            <a:ext cx="233598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Kaffee, Tasse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Espresso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Espresso doppio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Cappuccino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Latte Macchiato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Milchkaffee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Chai Latte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Tee, Tasse</a:t>
            </a: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Pfefferminz, Jasmin, Grüner Tee, Schwarzer Tee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Apfelsaft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Orangensaft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Ananassaft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Grapefruitsaft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Johannisbeersaft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Bananennektar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Rharbarbernektar</a:t>
            </a: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Cranberrynektar</a:t>
            </a:r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Mangonektar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Maracujanektar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Schorlen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Pepsi Cola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Pepsi Light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Mirinda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7up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Bionade Ingwer-Orange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Bionade Holunder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Thomas Henry Bitter Lemon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Thomas Henry Tonic Water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Thomas Henry Ginger Ale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988520" y="2125040"/>
            <a:ext cx="6674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2,10 €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2,70 €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3,00 €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2,30 €</a:t>
            </a:r>
          </a:p>
        </p:txBody>
      </p:sp>
      <p:sp>
        <p:nvSpPr>
          <p:cNvPr id="35" name="Inhaltsplatzhalter 3"/>
          <p:cNvSpPr>
            <a:spLocks noGrp="1"/>
          </p:cNvSpPr>
          <p:nvPr>
            <p:ph sz="half" idx="2"/>
          </p:nvPr>
        </p:nvSpPr>
        <p:spPr>
          <a:xfrm>
            <a:off x="11124" y="6944655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Spanischer Schaumwein / Cava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590903" y="4204091"/>
            <a:ext cx="11408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3,-20 €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3,-20 €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 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 / 3,20 € 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2,70 € / 3,20 €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5975651" y="6644137"/>
            <a:ext cx="66743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2,70 €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2,70 €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2,70 €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559436" y="6536185"/>
            <a:ext cx="667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4,50€ </a:t>
            </a:r>
          </a:p>
        </p:txBody>
      </p:sp>
      <p:sp>
        <p:nvSpPr>
          <p:cNvPr id="38" name="Inhaltsplatzhalter 3"/>
          <p:cNvSpPr>
            <a:spLocks noGrp="1"/>
          </p:cNvSpPr>
          <p:nvPr>
            <p:ph sz="half" idx="2"/>
          </p:nvPr>
        </p:nvSpPr>
        <p:spPr>
          <a:xfrm>
            <a:off x="11123" y="7762727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Champagner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2554729" y="7240245"/>
            <a:ext cx="667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21,50 €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514624" y="8078788"/>
            <a:ext cx="6710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32,50 €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69,-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79,-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249.-€ </a:t>
            </a:r>
          </a:p>
        </p:txBody>
      </p:sp>
      <p:sp>
        <p:nvSpPr>
          <p:cNvPr id="56" name="Inhaltsplatzhalter 3"/>
          <p:cNvSpPr>
            <a:spLocks noGrp="1"/>
          </p:cNvSpPr>
          <p:nvPr>
            <p:ph sz="half" idx="2"/>
          </p:nvPr>
        </p:nvSpPr>
        <p:spPr>
          <a:xfrm>
            <a:off x="3440122" y="3940669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Säfte / Nektare 0,3l/0,4l</a:t>
            </a:r>
          </a:p>
        </p:txBody>
      </p:sp>
      <p:sp>
        <p:nvSpPr>
          <p:cNvPr id="57" name="Inhaltsplatzhalter 3"/>
          <p:cNvSpPr>
            <a:spLocks noGrp="1"/>
          </p:cNvSpPr>
          <p:nvPr>
            <p:ph sz="half" idx="2"/>
          </p:nvPr>
        </p:nvSpPr>
        <p:spPr>
          <a:xfrm>
            <a:off x="3440122" y="6359063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Limonaden 0,33l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Wasser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1620" y="2172710"/>
            <a:ext cx="231807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Tafelwasser, 0,4l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Selters Exklusiv, Medium, 0,25l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Selters Exklusiv, Medium, 0,75l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Selters Exklusiv, Naturell, 0,25l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Selters Exklusiv, Naturell, 0,75l</a:t>
            </a:r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Tucher Hefeweizen, hell, 0,5l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Tucher Pilsener, Flasche, 0,33l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Zirndorfer Landbier, 0,4l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Grünerla, Flasche, 0,25l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Heller Zwickl, Flasche, 0,33l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Jever Fun, alkoholfrei, 0,33l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Radler, 0,4l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Russe, 0,5l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Colaweizen, 0,5l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596075" y="2146583"/>
            <a:ext cx="6674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4,00 €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4,00 €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4,00 €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Sherry, 5cl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155292"/>
            <a:ext cx="233598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Sandeman dry, 17%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Sandeman rich golden, 17%</a:t>
            </a:r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Delaforce white, 19%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Delaforce ruby, 19%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Martini extra dry, 18%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Martini bianco, 16%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Martini rosso, 16%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Martini rosato, 15%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Punt e Mes, 16%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Noilly Prat, 18%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Aperol, 15%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Campari, 25%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Averna, 32%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Ramazotti, 30%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Brasilberg, 42%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Jägermeister, 35%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Zwack Unicum, 42%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Amaro </a:t>
            </a:r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Lucano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28%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Lucano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Sambuca,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Ouzo of Plomori, 38%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Pernod,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Pernod Absinth, 68%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Fassbind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Himbeere,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Fassbind Williams,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Fassbind Apricot,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Fassbind Pflaume,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Fassbind Kirsche,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Chateau du Breuil (VSOP), 40%, Chateau du Breuil (8 Jahre),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Diverse, 40%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988520" y="2125040"/>
            <a:ext cx="667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5" name="Inhaltsplatzhalter 3"/>
          <p:cNvSpPr>
            <a:spLocks noGrp="1"/>
          </p:cNvSpPr>
          <p:nvPr>
            <p:ph sz="half" idx="2"/>
          </p:nvPr>
        </p:nvSpPr>
        <p:spPr>
          <a:xfrm>
            <a:off x="11123" y="551428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Biermixgetränke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0" name="Inhaltsplatzhalter 3"/>
          <p:cNvSpPr>
            <a:spLocks noGrp="1"/>
          </p:cNvSpPr>
          <p:nvPr>
            <p:ph sz="half" idx="2"/>
          </p:nvPr>
        </p:nvSpPr>
        <p:spPr>
          <a:xfrm>
            <a:off x="-1" y="3237629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Biere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996030" y="2838576"/>
            <a:ext cx="667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022943" y="3430186"/>
            <a:ext cx="66743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2,60 €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2,60 €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4,00 €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7" name="Inhaltsplatzhalter 3"/>
          <p:cNvSpPr>
            <a:spLocks noGrp="1"/>
          </p:cNvSpPr>
          <p:nvPr>
            <p:ph sz="half" idx="2"/>
          </p:nvPr>
        </p:nvSpPr>
        <p:spPr>
          <a:xfrm>
            <a:off x="3428998" y="258722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Portwein, 5cl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8" name="Inhaltsplatzhalter 3"/>
          <p:cNvSpPr>
            <a:spLocks noGrp="1"/>
          </p:cNvSpPr>
          <p:nvPr>
            <p:ph sz="half" idx="2"/>
          </p:nvPr>
        </p:nvSpPr>
        <p:spPr>
          <a:xfrm>
            <a:off x="3428997" y="3221084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Vermuth, 5cl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9" name="Inhaltsplatzhalter 3"/>
          <p:cNvSpPr>
            <a:spLocks noGrp="1"/>
          </p:cNvSpPr>
          <p:nvPr>
            <p:ph sz="half" idx="2"/>
          </p:nvPr>
        </p:nvSpPr>
        <p:spPr>
          <a:xfrm>
            <a:off x="3263508" y="4499455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Bitter &amp; Kräuter,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0" name="Inhaltsplatzhalter 3"/>
          <p:cNvSpPr>
            <a:spLocks noGrp="1"/>
          </p:cNvSpPr>
          <p:nvPr>
            <p:ph sz="half" idx="2"/>
          </p:nvPr>
        </p:nvSpPr>
        <p:spPr>
          <a:xfrm>
            <a:off x="3226954" y="6249176"/>
            <a:ext cx="3428999" cy="3541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Anis &amp; Absinth &amp; Aquavit,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1" name="Inhaltsplatzhalter 3"/>
          <p:cNvSpPr>
            <a:spLocks noGrp="1"/>
          </p:cNvSpPr>
          <p:nvPr>
            <p:ph sz="half" idx="2"/>
          </p:nvPr>
        </p:nvSpPr>
        <p:spPr>
          <a:xfrm>
            <a:off x="3297212" y="7390514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Edelobstbrände, Schweiz,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3" name="Inhaltsplatzhalter 3"/>
          <p:cNvSpPr>
            <a:spLocks noGrp="1"/>
          </p:cNvSpPr>
          <p:nvPr>
            <p:ph sz="half" idx="2"/>
          </p:nvPr>
        </p:nvSpPr>
        <p:spPr>
          <a:xfrm>
            <a:off x="3263508" y="8631711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Calvados,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34" name="Inhaltsplatzhalter 3"/>
          <p:cNvSpPr>
            <a:spLocks noGrp="1"/>
          </p:cNvSpPr>
          <p:nvPr>
            <p:ph sz="half" idx="2"/>
          </p:nvPr>
        </p:nvSpPr>
        <p:spPr>
          <a:xfrm>
            <a:off x="3297212" y="9299169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Grappa,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38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Brandy, 2cl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80329" y="2172710"/>
            <a:ext cx="231807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Asbach (8 Jahre), 38%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Asbach (21 Jahre),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Vecchia Romagna, 38%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Osborne Veterano, 36%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Carlos I,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Metaxa Grand Fine (15 Jahre),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Conde de Osborne (10 Jahre),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Grand Duque d´Alba,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Cardenal Mendoza (15 Jahre),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Hennessy Fine de Cognac,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Otard V.S.O.P.,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Monnet V.S.O.P.,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Remy Martin V.S.O.P.,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Remy Martin X.O., 37 Jahre,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Louis XIII, 40%, Flasche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Inkl. 1 Flasche Dom Perignon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596075" y="2155292"/>
            <a:ext cx="6674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6,50 €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 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9,50 €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4.500 €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Liköre,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155292"/>
            <a:ext cx="2335986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Amarula (Marula Cremelikör), 17%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Amaretto, 28%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Baileys Irish Creme, 17%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Cointreau,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DOM Bénédictine,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Drambuie (Whiskey Likör),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Grand Marnier,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Kahlua, 26%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Kwai Feh (Lycheelikör), 20%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Licor 43, 31%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Malibu, 24%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Watermelon, 17%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Passoa (Passionsfruchtlikör), 20%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Peachtree, 17%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Southern Comfort, 35%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Xuxu (Erdbeerlimes), 15%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Ettaler Klosterlikör (mit Honig und Safran),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Asbach Rosé, 15%</a:t>
            </a:r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</a:rPr>
              <a:t>Galliano </a:t>
            </a:r>
            <a:r>
              <a:rPr lang="de-DE" sz="1000" dirty="0" err="1">
                <a:latin typeface="Lucida Calligraphy" charset="0"/>
              </a:rPr>
              <a:t>Vanilla</a:t>
            </a:r>
            <a:r>
              <a:rPr lang="de-DE" sz="1000" dirty="0">
                <a:latin typeface="Lucida Calligraphy" charset="0"/>
              </a:rPr>
              <a:t> 30%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Fireball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Whisky–Zimt 33%			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022943" y="2150016"/>
            <a:ext cx="66743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2,80€		</a:t>
            </a:r>
          </a:p>
        </p:txBody>
      </p:sp>
      <p:sp>
        <p:nvSpPr>
          <p:cNvPr id="36" name="Inhaltsplatzhalter 3"/>
          <p:cNvSpPr>
            <a:spLocks noGrp="1"/>
          </p:cNvSpPr>
          <p:nvPr>
            <p:ph sz="half" idx="2"/>
          </p:nvPr>
        </p:nvSpPr>
        <p:spPr>
          <a:xfrm>
            <a:off x="1" y="5287462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Cognac,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86967" y="7302500"/>
            <a:ext cx="3076541" cy="48510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3041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927" y="212559"/>
            <a:ext cx="2873319" cy="1616242"/>
          </a:xfrm>
          <a:prstGeom prst="rect">
            <a:avLst/>
          </a:prstGeom>
        </p:spPr>
      </p:pic>
      <p:sp>
        <p:nvSpPr>
          <p:cNvPr id="10" name="Inhaltsplatzhalt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Scotch Single Malt Whisky, 2cl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67" y="212559"/>
            <a:ext cx="2873319" cy="161624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71619" y="2058410"/>
            <a:ext cx="2647781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Bunnahabhain, 12 J, Islay, 40% 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Glenlivet, 12 J, Highlands,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Bowmore, 12 J Islay Malt,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Scapa, 16 J, Orknay Island,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Glenmorangie, 10 J, Highlands,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Talisker, 10 J, Isle of Skye,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Oban, 14 J, Highlands,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Macallan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12J, Double </a:t>
            </a:r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Cask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Lagavulin, 16 J, Islay,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Balvenie Doublewood, 12 J,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Ardberg, 10 J, Islay, 46%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Glenfiddich, 12 J, Highlands,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Deanston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12J, 46,3%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Bruichladdich, Scottish Barley, 50%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Tobermory, 10 J, Isle of Mull, 46,3%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Ledaig, 10 J, Isle of Mull Ptd, 46,3%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Ballantines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 Finest,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Johnny Walker Black,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Catty Sark,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Famous Grouse,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Chivas Regal, 12 J.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Black Bottle, 40%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Big Peat, 46%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739134" y="1888948"/>
            <a:ext cx="667433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4,30 €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4,30 €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5,90 €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4,30 €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4,30 €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4,30 €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3,60 €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3,60 €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4,50 €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4" name="Inhaltsplatzhalter 3"/>
          <p:cNvSpPr>
            <a:spLocks noGrp="1"/>
          </p:cNvSpPr>
          <p:nvPr>
            <p:ph sz="half" idx="2"/>
          </p:nvPr>
        </p:nvSpPr>
        <p:spPr>
          <a:xfrm>
            <a:off x="3429000" y="1828800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Irish Whisky,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642091" y="2155292"/>
            <a:ext cx="2335986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Tullamore Dew,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Jameson,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Jameson, 12 J.,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Bushmills Malt, 10J,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Connemara,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Paddy,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Canadian Club, 6 J, 40%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Canadian Club Classic, 12 J,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Four Roses,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Jack Daniels Old </a:t>
            </a:r>
            <a:r>
              <a:rPr lang="de-DE" sz="1000" dirty="0" err="1">
                <a:latin typeface="Lucida Calligraphy" charset="0"/>
                <a:ea typeface="Lucida Calligraphy" charset="0"/>
                <a:cs typeface="Lucida Calligraphy" charset="0"/>
              </a:rPr>
              <a:t>No</a:t>
            </a:r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, 7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Jack Daniels, Single Barrel, 45%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Gentleman Jack (rare),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Makers Mark, 45%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Woodford Reserve, 43%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Eagle Rare, 45%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Kentucky Straight Bourbon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Buffalo Trace, 40%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Kentucky Straight Bourbon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800" dirty="0">
                <a:latin typeface="Lucida Calligraphy" charset="0"/>
                <a:ea typeface="Lucida Calligraphy" charset="0"/>
                <a:cs typeface="Lucida Calligraphy" charset="0"/>
              </a:rPr>
              <a:t>Fragen Sie nach Ihrem Lieblingswhiskey.</a:t>
            </a: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8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022943" y="2150016"/>
            <a:ext cx="66743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4,20 €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3,80 €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2,80 €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3,60 €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4,20 €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2,90 €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3,90 €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4,20 €</a:t>
            </a: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de-DE" sz="1000" dirty="0">
                <a:latin typeface="Lucida Calligraphy" charset="0"/>
                <a:ea typeface="Lucida Calligraphy" charset="0"/>
                <a:cs typeface="Lucida Calligraphy" charset="0"/>
              </a:rPr>
              <a:t>3,20 €</a:t>
            </a:r>
          </a:p>
          <a:p>
            <a:endParaRPr lang="de-DE" sz="10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4" name="Inhaltsplatzhalter 3"/>
          <p:cNvSpPr>
            <a:spLocks noGrp="1"/>
          </p:cNvSpPr>
          <p:nvPr>
            <p:ph sz="half" idx="2"/>
          </p:nvPr>
        </p:nvSpPr>
        <p:spPr>
          <a:xfrm>
            <a:off x="-90874" y="7234959"/>
            <a:ext cx="3428999" cy="37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Scotch Blended Whisky, 2cl</a:t>
            </a:r>
          </a:p>
          <a:p>
            <a:pPr marL="0" indent="0" algn="just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5" name="Inhaltsplatzhalter 3"/>
          <p:cNvSpPr>
            <a:spLocks noGrp="1"/>
          </p:cNvSpPr>
          <p:nvPr>
            <p:ph sz="half" idx="2"/>
          </p:nvPr>
        </p:nvSpPr>
        <p:spPr>
          <a:xfrm>
            <a:off x="3429001" y="4177797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Canadian Whisky,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3429001" y="5373538"/>
            <a:ext cx="3428999" cy="3795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200" dirty="0">
                <a:solidFill>
                  <a:srgbClr val="C00000"/>
                </a:solidFill>
                <a:latin typeface="Lucida Calligraphy" charset="0"/>
                <a:ea typeface="Lucida Calligraphy" charset="0"/>
                <a:cs typeface="Lucida Calligraphy" charset="0"/>
              </a:rPr>
              <a:t>American Whisky, 2cl</a:t>
            </a:r>
          </a:p>
          <a:p>
            <a:pPr marL="0" indent="0" algn="ctr">
              <a:buNone/>
            </a:pPr>
            <a:endParaRPr lang="de-DE" sz="1200" dirty="0">
              <a:solidFill>
                <a:srgbClr val="C0000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57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3672</Words>
  <Application>Microsoft Office PowerPoint</Application>
  <PresentationFormat>Benutzerdefiniert</PresentationFormat>
  <Paragraphs>1389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Lucida Calligraphy</vt:lpstr>
      <vt:lpstr>Oxygen</vt:lpstr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Getränkekarte</dc:title>
  <dc:creator>goesta hirche</dc:creator>
  <cp:lastModifiedBy>Hysein Alijaj</cp:lastModifiedBy>
  <cp:revision>103</cp:revision>
  <cp:lastPrinted>2021-03-31T08:43:26Z</cp:lastPrinted>
  <dcterms:created xsi:type="dcterms:W3CDTF">2019-04-17T17:04:21Z</dcterms:created>
  <dcterms:modified xsi:type="dcterms:W3CDTF">2022-01-04T13:11:23Z</dcterms:modified>
</cp:coreProperties>
</file>